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60"/>
  </p:normalViewPr>
  <p:slideViewPr>
    <p:cSldViewPr snapToGrid="0">
      <p:cViewPr>
        <p:scale>
          <a:sx n="117" d="100"/>
          <a:sy n="117" d="100"/>
        </p:scale>
        <p:origin x="40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24" Type="http://schemas.openxmlformats.org/officeDocument/2006/relationships/presProps" Target="presProps.xml"/><Relationship Id="rId23" Type="http://customschemas.google.com/relationships/presentationmetadata" Target="metadata"/><Relationship Id="rId4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linkedin.com/in/varvara-lazo" TargetMode="External"/><Relationship Id="rId5" Type="http://schemas.openxmlformats.org/officeDocument/2006/relationships/hyperlink" Target="https://www.neuronetmem.org/" TargetMode="External"/><Relationship Id="rId4" Type="http://schemas.openxmlformats.org/officeDocument/2006/relationships/hyperlink" Target="https://www.han.nl/onderzoek/lectoraten/lectoraat-digitale-transformatie-in-de-revalidatiezorg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lomonosov-msu.ru/eng/event/7000/" TargetMode="External"/><Relationship Id="rId3" Type="http://schemas.openxmlformats.org/officeDocument/2006/relationships/hyperlink" Target="https://doi.org/10.3389/fphys.2022.895863" TargetMode="External"/><Relationship Id="rId7" Type="http://schemas.openxmlformats.org/officeDocument/2006/relationships/hyperlink" Target="https://arterynew.wpenginepowered.com/wp-content/uploads/2020/10/Artery-20-ProgrammeBook-of-Abstracts-4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.msu.ru/" TargetMode="External"/><Relationship Id="rId5" Type="http://schemas.openxmlformats.org/officeDocument/2006/relationships/hyperlink" Target="https://www.elibrary.ru/item.asp?id=42721639" TargetMode="External"/><Relationship Id="rId4" Type="http://schemas.openxmlformats.org/officeDocument/2006/relationships/hyperlink" Target="https://doi.org/10.2991/artres.k.201209.048" TargetMode="External"/><Relationship Id="rId9" Type="http://schemas.openxmlformats.org/officeDocument/2006/relationships/hyperlink" Target="https://labmgmu.ru/en/main-pag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53876"/>
            <a:ext cx="3738900" cy="1035386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6" name="Google Shape;96;p1"/>
          <p:cNvSpPr txBox="1"/>
          <p:nvPr/>
        </p:nvSpPr>
        <p:spPr>
          <a:xfrm>
            <a:off x="2935187" y="6367299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6576050"/>
            <a:ext cx="5823000" cy="4082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Waiting staff</a:t>
            </a: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latin typeface="Verdana"/>
                <a:ea typeface="Verdana"/>
                <a:cs typeface="Verdana"/>
                <a:sym typeface="Verdana"/>
              </a:rPr>
              <a:t>Renato’s Pizzeria – Nijmegen, The Netherlands</a:t>
            </a: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Providing customer service</a:t>
            </a:r>
            <a:endParaRPr lang="en-GB"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Selling the restaurant’s menu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endParaRPr lang="en-US"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(22) in Dutch and interviewing (7)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in English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(Markov model cohort simulation) on home telemonitoring in the Netherlands</a:t>
            </a:r>
            <a:endParaRPr lang="en-US" sz="900" dirty="0">
              <a:ea typeface="Verdana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 using two-photon microscopy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(GCaMP6 transgenic mice, handling &amp; feeding, craniotomy)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6570140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06/2025 – current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2482751"/>
            <a:ext cx="5797212" cy="3905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GPA: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Molecular and Cellular Neurobiology, Molecular Therapy, Trends in Stem Cell Biology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GPA: 4.83/5.00</a:t>
            </a:r>
          </a:p>
          <a:p>
            <a:pPr marL="215900" lvl="0" indent="-215900">
              <a:lnSpc>
                <a:spcPct val="120000"/>
              </a:lnSpc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Physiology of central nervous and visceral systems, Physiology of circulation, </a:t>
            </a:r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Embryology, Genetics, 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Microbiology, Biochemistry, Immunology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Skills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PCR, gel electrophoresis, wire myography, western blotting, ELISA, immunohistochemistry, intracellular recording (microelectrodes, patch clamp), behaviour testing (open field test, elevated plus maze, light-dark box test)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826587" y="2258052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2482756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4218530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236900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370287" y="1214789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433062"/>
            <a:ext cx="707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 highly motivated and hardworking graduate with a Master’s degree in Medical biology.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Having worked in fundamental research setting as well as in clinical trials development, I am passionate about translational research and advancing healthcare. With a strong biomedical foundation and a keen interest in disseminating knowledge, I aspire to build a career in academic/clinical research within the life sciences.</a:t>
            </a:r>
            <a:endParaRPr lang="en-GB" sz="900" dirty="0"/>
          </a:p>
        </p:txBody>
      </p:sp>
      <p:sp>
        <p:nvSpPr>
          <p:cNvPr id="2" name="Google Shape;92;p1">
            <a:extLst>
              <a:ext uri="{FF2B5EF4-FFF2-40B4-BE49-F238E27FC236}">
                <a16:creationId xmlns:a16="http://schemas.microsoft.com/office/drawing/2014/main" id="{E01541C1-DA9C-1709-CACF-5E83F196E268}"/>
              </a:ext>
            </a:extLst>
          </p:cNvPr>
          <p:cNvSpPr txBox="1"/>
          <p:nvPr/>
        </p:nvSpPr>
        <p:spPr>
          <a:xfrm>
            <a:off x="5018858" y="82799"/>
            <a:ext cx="2334049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(26 years)</a:t>
            </a: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www.linkedin.com/in/varvara-lazo</a:t>
            </a: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sp>
        <p:nvSpPr>
          <p:cNvPr id="3" name="Google Shape;107;p1">
            <a:extLst>
              <a:ext uri="{FF2B5EF4-FFF2-40B4-BE49-F238E27FC236}">
                <a16:creationId xmlns:a16="http://schemas.microsoft.com/office/drawing/2014/main" id="{0B40396C-ECD5-97C5-89F5-21A5327F6529}"/>
              </a:ext>
            </a:extLst>
          </p:cNvPr>
          <p:cNvSpPr txBox="1"/>
          <p:nvPr/>
        </p:nvSpPr>
        <p:spPr>
          <a:xfrm>
            <a:off x="3933009" y="82799"/>
            <a:ext cx="1026000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4D7283"/>
                </a:solidFill>
                <a:latin typeface="Verdana"/>
                <a:ea typeface="Verdana"/>
                <a:sym typeface="Verdana"/>
              </a:rPr>
              <a:t>LinkedIn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  <p:sp>
        <p:nvSpPr>
          <p:cNvPr id="4" name="Google Shape;98;p1">
            <a:extLst>
              <a:ext uri="{FF2B5EF4-FFF2-40B4-BE49-F238E27FC236}">
                <a16:creationId xmlns:a16="http://schemas.microsoft.com/office/drawing/2014/main" id="{945D50A0-6A57-1D34-B8DB-E1356A19870A}"/>
              </a:ext>
            </a:extLst>
          </p:cNvPr>
          <p:cNvSpPr txBox="1"/>
          <p:nvPr/>
        </p:nvSpPr>
        <p:spPr>
          <a:xfrm flipH="1">
            <a:off x="170788" y="7532807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2229737" y="5122704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2515187" y="3958051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469472" y="4157808"/>
            <a:ext cx="6724842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STATISTICA, GraphPad Prism, Rotor-Gene Q Series, and MS Office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softwares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040637" y="4461302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469472" y="4643107"/>
            <a:ext cx="6945535" cy="458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(intermediate – 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French (beginner - A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2538754" y="6766647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5319008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25" y="6987383"/>
            <a:ext cx="62031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internationa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 exchange and Master’s students at the Radboud Intro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the BBB 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2511004" y="8349305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210904" y="7801504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469472" y="8005964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guitar playing, horse riding, traveling</a:t>
            </a:r>
            <a:endParaRPr sz="1000" dirty="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5319008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5" y="6997152"/>
            <a:ext cx="92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2024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222617" y="8546618"/>
            <a:ext cx="6971697" cy="204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https://doi.org/10.3389/fphys</a:t>
            </a:r>
            <a:r>
              <a:rPr lang="nl-NL" sz="1000" b="0" i="0" u="sng" strike="noStrike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4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5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968117"/>
            <a:ext cx="5457314" cy="193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(wire myography technique, rat coronary and renal arteries) and molecular (RNA extraction, reverse transcription, qPCR) experiments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rats: housing, care, breeding)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he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virtual conference ARTERY20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23-24 October 2020, and at the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8"/>
              </a:rPr>
              <a:t>28th International Scientific Conference “Lomonosov-2021”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12-23 April 2021</a:t>
            </a: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96810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20508"/>
            <a:ext cx="5651855" cy="199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9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designs, synopses, protocols, investigator’s brochures for &gt;35 phase I, II, III clinical trials and bioequivalence trials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&gt;30 user interviews (testing the readability of pharmaceuticals’ package leaflets)</a:t>
            </a: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Advising on the number &amp; design of (pre-)clinical studies for pharma clients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155870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13;p2">
            <a:extLst>
              <a:ext uri="{FF2B5EF4-FFF2-40B4-BE49-F238E27FC236}">
                <a16:creationId xmlns:a16="http://schemas.microsoft.com/office/drawing/2014/main" id="{FBA032BE-744D-D73D-1CC3-255E41BF70A8}"/>
              </a:ext>
            </a:extLst>
          </p:cNvPr>
          <p:cNvSpPr txBox="1"/>
          <p:nvPr/>
        </p:nvSpPr>
        <p:spPr>
          <a:xfrm>
            <a:off x="2229737" y="6043131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CERTIFICATES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0;p2">
            <a:extLst>
              <a:ext uri="{FF2B5EF4-FFF2-40B4-BE49-F238E27FC236}">
                <a16:creationId xmlns:a16="http://schemas.microsoft.com/office/drawing/2014/main" id="{BA79B7C1-29AD-EEDB-4810-3A5D4B98F663}"/>
              </a:ext>
            </a:extLst>
          </p:cNvPr>
          <p:cNvSpPr txBox="1"/>
          <p:nvPr/>
        </p:nvSpPr>
        <p:spPr>
          <a:xfrm>
            <a:off x="1110925" y="6230529"/>
            <a:ext cx="62031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 course on ex. Art. 9 of the Dutch Act on animal experimentation,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Radboudumc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An upgrade training on ICH GCP guidelines, LABMGMU</a:t>
            </a:r>
            <a:endParaRPr sz="900" dirty="0"/>
          </a:p>
        </p:txBody>
      </p:sp>
      <p:sp>
        <p:nvSpPr>
          <p:cNvPr id="6" name="Google Shape;127;p2">
            <a:extLst>
              <a:ext uri="{FF2B5EF4-FFF2-40B4-BE49-F238E27FC236}">
                <a16:creationId xmlns:a16="http://schemas.microsoft.com/office/drawing/2014/main" id="{613D4853-8D5E-1202-8350-D24439DE820E}"/>
              </a:ext>
            </a:extLst>
          </p:cNvPr>
          <p:cNvSpPr txBox="1"/>
          <p:nvPr/>
        </p:nvSpPr>
        <p:spPr>
          <a:xfrm>
            <a:off x="126425" y="6231258"/>
            <a:ext cx="9258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4329</TotalTime>
  <Words>1051</Words>
  <Application>Microsoft Office PowerPoint</Application>
  <PresentationFormat>Custom</PresentationFormat>
  <Paragraphs>98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13</cp:revision>
  <dcterms:created xsi:type="dcterms:W3CDTF">2020-08-14T18:05:47Z</dcterms:created>
  <dcterms:modified xsi:type="dcterms:W3CDTF">2025-07-26T14:44:22Z</dcterms:modified>
</cp:coreProperties>
</file>